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6"/>
  </p:notesMasterIdLst>
  <p:handoutMasterIdLst>
    <p:handoutMasterId r:id="rId37"/>
  </p:handoutMasterIdLst>
  <p:sldIdLst>
    <p:sldId id="394" r:id="rId4"/>
    <p:sldId id="423" r:id="rId5"/>
    <p:sldId id="501" r:id="rId6"/>
    <p:sldId id="485" r:id="rId7"/>
    <p:sldId id="502" r:id="rId8"/>
    <p:sldId id="503" r:id="rId9"/>
    <p:sldId id="504" r:id="rId10"/>
    <p:sldId id="505" r:id="rId11"/>
    <p:sldId id="506" r:id="rId12"/>
    <p:sldId id="507" r:id="rId13"/>
    <p:sldId id="513" r:id="rId14"/>
    <p:sldId id="508" r:id="rId15"/>
    <p:sldId id="509" r:id="rId16"/>
    <p:sldId id="510" r:id="rId17"/>
    <p:sldId id="494" r:id="rId18"/>
    <p:sldId id="511" r:id="rId19"/>
    <p:sldId id="512" r:id="rId20"/>
    <p:sldId id="516" r:id="rId21"/>
    <p:sldId id="517" r:id="rId22"/>
    <p:sldId id="514" r:id="rId23"/>
    <p:sldId id="515" r:id="rId24"/>
    <p:sldId id="456" r:id="rId25"/>
    <p:sldId id="497" r:id="rId26"/>
    <p:sldId id="518" r:id="rId27"/>
    <p:sldId id="519" r:id="rId28"/>
    <p:sldId id="520" r:id="rId29"/>
    <p:sldId id="521" r:id="rId30"/>
    <p:sldId id="499" r:id="rId31"/>
    <p:sldId id="477" r:id="rId32"/>
    <p:sldId id="493" r:id="rId33"/>
    <p:sldId id="478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61931C-FB1F-4762-A8A0-EB6ADA54C543}">
          <p14:sldIdLst>
            <p14:sldId id="394"/>
            <p14:sldId id="423"/>
            <p14:sldId id="501"/>
            <p14:sldId id="485"/>
            <p14:sldId id="502"/>
            <p14:sldId id="503"/>
            <p14:sldId id="504"/>
            <p14:sldId id="505"/>
            <p14:sldId id="506"/>
            <p14:sldId id="507"/>
            <p14:sldId id="513"/>
          </p14:sldIdLst>
        </p14:section>
        <p14:section name="Functions" id="{B8BEFB97-5B6F-4197-98FD-E45A180E0EA7}">
          <p14:sldIdLst>
            <p14:sldId id="508"/>
            <p14:sldId id="509"/>
            <p14:sldId id="510"/>
            <p14:sldId id="494"/>
            <p14:sldId id="511"/>
            <p14:sldId id="512"/>
            <p14:sldId id="516"/>
            <p14:sldId id="517"/>
            <p14:sldId id="514"/>
            <p14:sldId id="515"/>
            <p14:sldId id="456"/>
          </p14:sldIdLst>
        </p14:section>
        <p14:section name="Functions To Methods" id="{E4B1EF08-40B5-47FB-B07C-04F2874E3706}">
          <p14:sldIdLst>
            <p14:sldId id="497"/>
            <p14:sldId id="518"/>
            <p14:sldId id="519"/>
            <p14:sldId id="520"/>
            <p14:sldId id="521"/>
            <p14:sldId id="499"/>
            <p14:sldId id="477"/>
            <p14:sldId id="493"/>
            <p14:sldId id="478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 autoAdjust="0"/>
  </p:normalViewPr>
  <p:slideViewPr>
    <p:cSldViewPr>
      <p:cViewPr varScale="1">
        <p:scale>
          <a:sx n="88" d="100"/>
          <a:sy n="88" d="100"/>
        </p:scale>
        <p:origin x="42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268763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3874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292250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597/Functional-Programming-La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Lambda Expressions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3558" y="3886200"/>
            <a:ext cx="5365417" cy="228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24" y="4419600"/>
            <a:ext cx="1607188" cy="160020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4038600"/>
            <a:ext cx="1925294" cy="2112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72948" y="3955857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</a:t>
            </a:r>
            <a:r>
              <a:rPr lang="bg-BG" dirty="0"/>
              <a:t> </a:t>
            </a:r>
            <a:r>
              <a:rPr lang="en-US" dirty="0"/>
              <a:t>Odd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447800"/>
            <a:ext cx="11353799" cy="41828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 err="1"/>
              <a:t>Console.ReadLine</a:t>
            </a:r>
            <a:r>
              <a:rPr lang="en-US" sz="3200" dirty="0"/>
              <a:t>()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Split(new string[] { " " }, 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     </a:t>
            </a:r>
            <a:r>
              <a:rPr lang="en-US" sz="3200" dirty="0" err="1" smtClean="0"/>
              <a:t>StringSplitOptions.RemoveEmptyEntries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Select(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 =&gt;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int.Parse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Where(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 =&gt; n % 2 != 0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 err="1"/>
              <a:t>OrderBy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 =&gt; n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 err="1"/>
              <a:t>ToList</a:t>
            </a:r>
            <a:r>
              <a:rPr lang="en-US" sz="3200" dirty="0"/>
              <a:t>()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 err="1"/>
              <a:t>ForEach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 =&gt;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sz="3200" dirty="0"/>
              <a:t>);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4504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28" y="2362200"/>
            <a:ext cx="2057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371600"/>
            <a:ext cx="2414921" cy="24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Mathematical and Java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09600"/>
            <a:ext cx="38862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5318">
            <a:off x="8456612" y="3402539"/>
            <a:ext cx="1285901" cy="128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15403">
            <a:off x="1154357" y="3112774"/>
            <a:ext cx="1395361" cy="1395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6198">
            <a:off x="9555286" y="1313531"/>
            <a:ext cx="1342999" cy="1342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412">
            <a:off x="2082000" y="654692"/>
            <a:ext cx="1537920" cy="15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Initialization of function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different type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sz="3200" dirty="0" smtClean="0"/>
              <a:t> be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200" dirty="0" smtClean="0"/>
              <a:t> which we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declare</a:t>
            </a:r>
            <a:r>
              <a:rPr lang="en-US" sz="3200" dirty="0" smtClean="0"/>
              <a:t> them</a:t>
            </a:r>
            <a:endParaRPr lang="en-US" sz="3200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dirty="0" err="1" smtClean="0"/>
              <a:t>Func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23726" y="2242269"/>
            <a:ext cx="10100934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Func&lt;Integer</a:t>
            </a: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String&gt; func = 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n.toString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80201" y="3169164"/>
            <a:ext cx="2414543" cy="666254"/>
          </a:xfrm>
          <a:prstGeom prst="wedgeRoundRectCallout">
            <a:avLst>
              <a:gd name="adj1" fmla="val 34819"/>
              <a:gd name="adj2" fmla="val -113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03212" y="3193125"/>
            <a:ext cx="2228850" cy="666254"/>
          </a:xfrm>
          <a:prstGeom prst="wedgeRoundRectCallout">
            <a:avLst>
              <a:gd name="adj1" fmla="val 63955"/>
              <a:gd name="adj2" fmla="val -121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442883" y="3190211"/>
            <a:ext cx="1485900" cy="666254"/>
          </a:xfrm>
          <a:prstGeom prst="wedgeRoundRectCallout">
            <a:avLst>
              <a:gd name="adj1" fmla="val 8485"/>
              <a:gd name="adj2" fmla="val -1172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 rot="16200000" flipV="1">
            <a:off x="9095243" y="96857"/>
            <a:ext cx="465640" cy="3993193"/>
          </a:xfrm>
          <a:prstGeom prst="rightBrace">
            <a:avLst>
              <a:gd name="adj1" fmla="val 62577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513037" y="995666"/>
            <a:ext cx="3811623" cy="666254"/>
          </a:xfrm>
          <a:prstGeom prst="wedgeRoundRectCallout">
            <a:avLst>
              <a:gd name="adj1" fmla="val -4516"/>
              <a:gd name="adj2" fmla="val 6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Lambda Expressions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248987" y="4011920"/>
            <a:ext cx="3093615" cy="663555"/>
          </a:xfrm>
          <a:prstGeom prst="wedgeRoundRectCallout">
            <a:avLst>
              <a:gd name="adj1" fmla="val 24611"/>
              <a:gd name="adj2" fmla="val -249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8494759" y="4011920"/>
            <a:ext cx="3348319" cy="663555"/>
          </a:xfrm>
          <a:prstGeom prst="wedgeRoundRectCallout">
            <a:avLst>
              <a:gd name="adj1" fmla="val -23663"/>
              <a:gd name="adj2" fmla="val -245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</a:t>
            </a:r>
            <a:r>
              <a:rPr lang="en-US" sz="3200" dirty="0" smtClean="0"/>
              <a:t>eturn </a:t>
            </a:r>
            <a:r>
              <a:rPr lang="en-US" sz="3200" dirty="0"/>
              <a:t>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9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T,TResult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a interface that </a:t>
            </a:r>
            <a:r>
              <a:rPr lang="en-US" dirty="0"/>
              <a:t>accepts a parameter of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returns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use function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.apply()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</a:t>
            </a:r>
            <a:r>
              <a:rPr lang="en-US" dirty="0" smtClean="0"/>
              <a:t>&lt;T</a:t>
            </a:r>
            <a:r>
              <a:rPr lang="en-US" dirty="0" smtClean="0"/>
              <a:t>, </a:t>
            </a:r>
            <a:r>
              <a:rPr lang="en-US" dirty="0" err="1" smtClean="0"/>
              <a:t>TResult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438400"/>
            <a:ext cx="10363200" cy="12379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increment(int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+ 1;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4" y="4705632"/>
            <a:ext cx="10363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Integer&gt; increment = number -&gt; number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(a);</a:t>
            </a:r>
          </a:p>
        </p:txBody>
      </p:sp>
    </p:spTree>
    <p:extLst>
      <p:ext uri="{BB962C8B-B14F-4D97-AF65-F5344CB8AC3E}">
        <p14:creationId xmlns:p14="http://schemas.microsoft.com/office/powerpoint/2010/main" val="10922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.NET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Action&lt;T&gt;</a:t>
            </a:r>
            <a:r>
              <a:rPr lang="en-US" dirty="0"/>
              <a:t> is a void method: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3212" y="1905000"/>
            <a:ext cx="115062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Console.WriteLine(message);   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3886200"/>
            <a:ext cx="115062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Action&lt;string&gt;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 = message =&gt; Console.WriteLine(message);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9724" y="5227861"/>
            <a:ext cx="115062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print(“pesho”);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print(5.ToString());</a:t>
            </a:r>
          </a:p>
        </p:txBody>
      </p:sp>
    </p:spTree>
    <p:extLst>
      <p:ext uri="{BB962C8B-B14F-4D97-AF65-F5344CB8AC3E}">
        <p14:creationId xmlns:p14="http://schemas.microsoft.com/office/powerpoint/2010/main" val="40401429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</a:t>
            </a:r>
            <a:r>
              <a:rPr lang="en-US" dirty="0" smtClean="0"/>
              <a:t>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your own Function for parse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/>
              <a:t>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 smtClean="0"/>
              <a:t>Sum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327155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4550" y="1600200"/>
            <a:ext cx="11353799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var</a:t>
            </a:r>
            <a:r>
              <a:rPr lang="en-US" sz="2800" dirty="0"/>
              <a:t> numbers = </a:t>
            </a:r>
            <a:r>
              <a:rPr lang="en-US" sz="2800" dirty="0" err="1"/>
              <a:t>Console.ReadLine</a:t>
            </a:r>
            <a:r>
              <a:rPr lang="en-US" sz="2800" dirty="0"/>
              <a:t>();</a:t>
            </a:r>
          </a:p>
          <a:p>
            <a:endParaRPr lang="en-US" sz="2800" dirty="0" smtClean="0"/>
          </a:p>
          <a:p>
            <a:r>
              <a:rPr lang="en-US" sz="2800" dirty="0" err="1"/>
              <a:t>Func</a:t>
            </a:r>
            <a:r>
              <a:rPr lang="en-US" sz="2800" dirty="0"/>
              <a:t>&lt;string, </a:t>
            </a:r>
            <a:r>
              <a:rPr lang="en-US" sz="2800" dirty="0" err="1"/>
              <a:t>int</a:t>
            </a:r>
            <a:r>
              <a:rPr lang="en-US" sz="2800" dirty="0"/>
              <a:t> &gt; parser = n =&gt; </a:t>
            </a:r>
            <a:r>
              <a:rPr lang="en-US" sz="2800" dirty="0" err="1"/>
              <a:t>int.Parse</a:t>
            </a:r>
            <a:r>
              <a:rPr lang="en-US" sz="2800" dirty="0"/>
              <a:t>(n);</a:t>
            </a:r>
          </a:p>
          <a:p>
            <a:endParaRPr lang="en-US" sz="2800" dirty="0"/>
          </a:p>
          <a:p>
            <a:r>
              <a:rPr lang="en-US" sz="2800" dirty="0" err="1" smtClean="0"/>
              <a:t>Console.WriteLine</a:t>
            </a:r>
            <a:r>
              <a:rPr lang="en-US" sz="2800" dirty="0" smtClean="0"/>
              <a:t>(</a:t>
            </a:r>
            <a:r>
              <a:rPr lang="en-US" sz="2800" dirty="0" err="1" smtClean="0"/>
              <a:t>numbers.Split</a:t>
            </a:r>
            <a:r>
              <a:rPr lang="en-US" sz="2800" dirty="0" smtClean="0"/>
              <a:t>(new </a:t>
            </a:r>
            <a:r>
              <a:rPr lang="en-US" sz="2800" dirty="0"/>
              <a:t>string[] {", "},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           </a:t>
            </a:r>
            <a:r>
              <a:rPr lang="en-US" sz="2800" dirty="0" err="1" smtClean="0"/>
              <a:t>StringSplitOptions.RemoveEmptyEntries</a:t>
            </a:r>
            <a:r>
              <a:rPr lang="en-US" sz="2800" dirty="0"/>
              <a:t>)</a:t>
            </a:r>
          </a:p>
          <a:p>
            <a:r>
              <a:rPr lang="en-US" sz="2800" dirty="0"/>
              <a:t>                        </a:t>
            </a:r>
            <a:r>
              <a:rPr lang="en-US" sz="2800" dirty="0" smtClean="0"/>
              <a:t> .Select(</a:t>
            </a:r>
            <a:r>
              <a:rPr lang="en-US" sz="2800" dirty="0"/>
              <a:t>parser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/>
              <a:t>                        </a:t>
            </a:r>
            <a:r>
              <a:rPr lang="en-US" sz="2800" dirty="0" smtClean="0"/>
              <a:t> .</a:t>
            </a:r>
            <a:r>
              <a:rPr lang="en-US" sz="2800" dirty="0"/>
              <a:t>Sum());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text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Count how many words start with Uppercase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and words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Predicate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Count Uppercase Words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41412" y="4419600"/>
            <a:ext cx="4343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 following example shows how to use 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66012" y="4419600"/>
            <a:ext cx="3329783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986208" y="49020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640128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Uppercase Words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22263" y="1752600"/>
            <a:ext cx="11544299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var</a:t>
            </a:r>
            <a:r>
              <a:rPr lang="en-US" sz="2800" dirty="0"/>
              <a:t> words = </a:t>
            </a:r>
            <a:r>
              <a:rPr lang="en-US" sz="2800" dirty="0" err="1"/>
              <a:t>Console.ReadLine</a:t>
            </a:r>
            <a:r>
              <a:rPr lang="en-US" sz="2800" dirty="0" smtClean="0"/>
              <a:t>().</a:t>
            </a:r>
            <a:r>
              <a:rPr lang="en-US" sz="2800" dirty="0"/>
              <a:t>Split(new string[] {" "},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          </a:t>
            </a:r>
            <a:r>
              <a:rPr lang="en-US" sz="2800" dirty="0" err="1" smtClean="0"/>
              <a:t>StringSplitOptions.RemoveEmptyEntries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Func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&lt;string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bool&gt; checker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=&gt; n[0] ==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n.ToUpper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()[0];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words.Where</a:t>
            </a:r>
            <a:r>
              <a:rPr lang="en-US" sz="2800" dirty="0" smtClean="0"/>
              <a:t>(checker)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.</a:t>
            </a:r>
            <a:r>
              <a:rPr lang="en-US" sz="2800" dirty="0" err="1"/>
              <a:t>ToList</a:t>
            </a:r>
            <a:r>
              <a:rPr lang="en-US" sz="2800" dirty="0" smtClean="0"/>
              <a:t>()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.</a:t>
            </a:r>
            <a:r>
              <a:rPr lang="en-US" sz="2800" dirty="0" err="1"/>
              <a:t>ForEach</a:t>
            </a:r>
            <a:r>
              <a:rPr lang="en-US" sz="2800" dirty="0"/>
              <a:t>(n =&gt; </a:t>
            </a:r>
            <a:r>
              <a:rPr lang="en-US" sz="2800" dirty="0" err="1"/>
              <a:t>Console.WriteLine</a:t>
            </a:r>
            <a:r>
              <a:rPr lang="en-US" sz="2800" dirty="0"/>
              <a:t>(n));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Lambda Expressions</a:t>
            </a:r>
            <a:endParaRPr lang="bg-BG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Action&lt;T&gt;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Func&lt;T&gt;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/>
              <a:t>Passing Functions to Methods</a:t>
            </a:r>
            <a:endParaRPr lang="bg-BG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 rot="201166">
            <a:off x="4890502" y="3429000"/>
            <a:ext cx="141326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0" b="1" dirty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200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9012" y="2895600"/>
            <a:ext cx="2875101" cy="3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some item's prices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20%</a:t>
            </a:r>
            <a:r>
              <a:rPr lang="en-US" dirty="0" smtClean="0"/>
              <a:t> to all of them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UnaryOperator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Add VAT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5874" y="4930110"/>
            <a:ext cx="3276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1.38, 2.56,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4.4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913174" y="4251464"/>
            <a:ext cx="332978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Prices with VAT: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1,66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3,07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5,28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66" y="1032388"/>
            <a:ext cx="26670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4" y="423423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VAT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7013" y="1600200"/>
            <a:ext cx="11734799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 err="1" smtClean="0"/>
              <a:t>Console.ReadLine</a:t>
            </a:r>
            <a:r>
              <a:rPr lang="en-US" sz="3200" dirty="0"/>
              <a:t>()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Split(new string[] { ", " },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        </a:t>
            </a:r>
            <a:r>
              <a:rPr lang="en-US" sz="3200" dirty="0" err="1" smtClean="0"/>
              <a:t>StringSplitOptions.RemoveEmptyEntries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Select(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double.Parse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/>
              <a:t>Select(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 =&gt; n * 1.2</a:t>
            </a:r>
            <a:r>
              <a:rPr lang="en-US" sz="3200" dirty="0"/>
              <a:t>)</a:t>
            </a:r>
          </a:p>
          <a:p>
            <a:r>
              <a:rPr lang="en-US" sz="3200" dirty="0"/>
              <a:t>      </a:t>
            </a:r>
            <a:r>
              <a:rPr lang="en-US" sz="3200" dirty="0" smtClean="0"/>
              <a:t> .</a:t>
            </a:r>
            <a:r>
              <a:rPr lang="en-US" sz="3200" dirty="0" err="1"/>
              <a:t>ToList</a:t>
            </a:r>
            <a:r>
              <a:rPr lang="en-US" sz="3200" dirty="0"/>
              <a:t>()</a:t>
            </a:r>
          </a:p>
          <a:p>
            <a:r>
              <a:rPr lang="en-US" sz="3200" dirty="0"/>
              <a:t>       </a:t>
            </a:r>
            <a:r>
              <a:rPr lang="en-US" sz="3200" dirty="0" smtClean="0"/>
              <a:t>.</a:t>
            </a:r>
            <a:r>
              <a:rPr lang="en-US" sz="3200" dirty="0" err="1" smtClean="0"/>
              <a:t>ForEach</a:t>
            </a:r>
            <a:r>
              <a:rPr lang="en-US" sz="3200" dirty="0" smtClean="0"/>
              <a:t>(n </a:t>
            </a:r>
            <a:r>
              <a:rPr lang="en-US" sz="3200" dirty="0"/>
              <a:t>=&gt; </a:t>
            </a:r>
            <a:r>
              <a:rPr lang="en-US" sz="3200" dirty="0" err="1"/>
              <a:t>Console.WriteLine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$"{n:n2}")</a:t>
            </a:r>
            <a:r>
              <a:rPr lang="en-US" sz="3200" dirty="0"/>
              <a:t>);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Func&lt;T&gt;</a:t>
            </a:r>
            <a:r>
              <a:rPr lang="en-US" dirty="0"/>
              <a:t> to methods: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use the method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to Method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4923" y="1936002"/>
            <a:ext cx="11715802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Operation(int number, Func&lt;int, int&gt; operation)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operation(number);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34923" y="4495800"/>
            <a:ext cx="11715801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Operation(a, number =&gt; number * 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Operation(a, number =&gt; number – 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Operation(b, number =&gt; number % 2);</a:t>
            </a:r>
          </a:p>
        </p:txBody>
      </p:sp>
    </p:spTree>
    <p:extLst>
      <p:ext uri="{BB962C8B-B14F-4D97-AF65-F5344CB8AC3E}">
        <p14:creationId xmlns:p14="http://schemas.microsoft.com/office/powerpoint/2010/main" val="13742752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n people with their 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condition and age for filter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format type for output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all people </a:t>
            </a:r>
            <a:r>
              <a:rPr lang="en-US" dirty="0"/>
              <a:t>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fulfills </a:t>
            </a:r>
            <a:r>
              <a:rPr lang="en-US" dirty="0"/>
              <a:t>the </a:t>
            </a:r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Filter by Age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592538" y="1676400"/>
            <a:ext cx="2683474" cy="3581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/>
          </p:nvPr>
        </p:nvGraphicFramePr>
        <p:xfrm>
          <a:off x="8860557" y="1969150"/>
          <a:ext cx="2150110" cy="2995900"/>
        </p:xfrm>
        <a:graphic>
          <a:graphicData uri="http://schemas.openxmlformats.org/drawingml/2006/table">
            <a:tbl>
              <a:tblPr/>
              <a:tblGrid>
                <a:gridCol w="146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Gosho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Izdislav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3600262" y="4672458"/>
            <a:ext cx="3691124" cy="40980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20729731">
            <a:off x="4802242" y="4287062"/>
            <a:ext cx="3532601" cy="1447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Condition - "older"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Age - 20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Format - "name age"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87587" y="4343400"/>
            <a:ext cx="2920825" cy="2209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4" name="Group 134"/>
          <p:cNvGraphicFramePr>
            <a:graphicFrameLocks/>
          </p:cNvGraphicFramePr>
          <p:nvPr>
            <p:extLst/>
          </p:nvPr>
        </p:nvGraphicFramePr>
        <p:xfrm>
          <a:off x="1124459" y="4565058"/>
          <a:ext cx="2459670" cy="179754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Left Arrow 2"/>
          <p:cNvSpPr/>
          <p:nvPr/>
        </p:nvSpPr>
        <p:spPr>
          <a:xfrm rot="20734787">
            <a:off x="4077839" y="3977749"/>
            <a:ext cx="420360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5221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23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4663" y="1676400"/>
            <a:ext cx="11239499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info from console</a:t>
            </a:r>
          </a:p>
          <a:p>
            <a:r>
              <a:rPr lang="en-US" sz="2800" dirty="0" smtClean="0"/>
              <a:t>//Implementation of these methos on next slides </a:t>
            </a:r>
          </a:p>
          <a:p>
            <a:endParaRPr lang="en-US" sz="2800" dirty="0" smtClean="0"/>
          </a:p>
          <a:p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Func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bool&gt; </a:t>
            </a:r>
            <a:r>
              <a:rPr lang="en-US" sz="2800" dirty="0"/>
              <a:t>tester = </a:t>
            </a:r>
            <a:r>
              <a:rPr lang="en-US" sz="2800" dirty="0" err="1"/>
              <a:t>CreateTester</a:t>
            </a:r>
            <a:r>
              <a:rPr lang="en-US" sz="2800" dirty="0"/>
              <a:t>(condition, age);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Action&lt;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KeyValuePair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&lt;string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&gt;&gt;</a:t>
            </a:r>
            <a:r>
              <a:rPr lang="en-US" sz="2800" dirty="0"/>
              <a:t> printer = </a:t>
            </a:r>
            <a:endParaRPr lang="bg-BG" sz="2800" dirty="0" smtClean="0"/>
          </a:p>
          <a:p>
            <a:r>
              <a:rPr lang="bg-BG" sz="2800" dirty="0"/>
              <a:t> </a:t>
            </a:r>
            <a:r>
              <a:rPr lang="bg-BG" sz="2800" dirty="0" smtClean="0"/>
              <a:t>                                 </a:t>
            </a:r>
            <a:r>
              <a:rPr lang="en-US" sz="2800" dirty="0" err="1" smtClean="0"/>
              <a:t>CreatePrinter</a:t>
            </a:r>
            <a:r>
              <a:rPr lang="en-US" sz="2800" dirty="0" smtClean="0"/>
              <a:t>(format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 err="1" smtClean="0"/>
              <a:t>PrintFilteredStudent</a:t>
            </a:r>
            <a:r>
              <a:rPr lang="en-US" sz="2800" dirty="0" smtClean="0"/>
              <a:t>(people</a:t>
            </a:r>
            <a:r>
              <a:rPr lang="en-US" sz="2800" dirty="0"/>
              <a:t>, tester, printer);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4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(2)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60363" y="1170715"/>
            <a:ext cx="11468099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static </a:t>
            </a:r>
            <a:r>
              <a:rPr lang="en-US" sz="2800" dirty="0" err="1"/>
              <a:t>Func</a:t>
            </a:r>
            <a:r>
              <a:rPr lang="en-US" sz="2800" dirty="0"/>
              <a:t>&lt;</a:t>
            </a:r>
            <a:r>
              <a:rPr lang="en-US" sz="2800" dirty="0" err="1"/>
              <a:t>int</a:t>
            </a:r>
            <a:r>
              <a:rPr lang="en-US" sz="2800" dirty="0"/>
              <a:t>, bool&gt; </a:t>
            </a:r>
            <a:r>
              <a:rPr lang="en-US" sz="2800" dirty="0" err="1" smtClean="0"/>
              <a:t>CreateTester</a:t>
            </a:r>
            <a:endParaRPr lang="bg-BG" sz="2800" dirty="0" smtClean="0"/>
          </a:p>
          <a:p>
            <a:r>
              <a:rPr lang="bg-BG" sz="2800" dirty="0"/>
              <a:t>	</a:t>
            </a:r>
            <a:r>
              <a:rPr lang="bg-BG" sz="2800" dirty="0" smtClean="0"/>
              <a:t>			     </a:t>
            </a:r>
            <a:r>
              <a:rPr lang="en-US" sz="2800" dirty="0" smtClean="0"/>
              <a:t>(</a:t>
            </a:r>
            <a:r>
              <a:rPr lang="en-US" sz="2800" dirty="0"/>
              <a:t>string condition, </a:t>
            </a:r>
            <a:r>
              <a:rPr lang="en-US" sz="2800" dirty="0" err="1"/>
              <a:t>int</a:t>
            </a:r>
            <a:r>
              <a:rPr lang="en-US" sz="2800" dirty="0"/>
              <a:t> age)</a:t>
            </a:r>
          </a:p>
          <a:p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bg-BG" sz="2800" dirty="0" smtClean="0"/>
              <a:t> </a:t>
            </a:r>
            <a:r>
              <a:rPr lang="en-US" sz="2800" dirty="0" smtClean="0"/>
              <a:t>switch </a:t>
            </a:r>
            <a:r>
              <a:rPr lang="en-US" sz="2800" dirty="0"/>
              <a:t>(condition)</a:t>
            </a:r>
          </a:p>
          <a:p>
            <a:r>
              <a:rPr lang="en-US" sz="2800" dirty="0"/>
              <a:t> </a:t>
            </a:r>
            <a:r>
              <a:rPr lang="bg-BG" sz="2800" dirty="0" smtClean="0"/>
              <a:t> </a:t>
            </a:r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/>
              <a:t>   </a:t>
            </a:r>
            <a:r>
              <a:rPr lang="bg-BG" sz="2800" dirty="0" smtClean="0"/>
              <a:t> </a:t>
            </a:r>
            <a:r>
              <a:rPr lang="en-US" sz="2800" dirty="0" smtClean="0"/>
              <a:t>case </a:t>
            </a:r>
            <a:r>
              <a:rPr lang="en-US" sz="2800" dirty="0"/>
              <a:t>"younger</a:t>
            </a:r>
            <a:r>
              <a:rPr lang="en-US" sz="2800" dirty="0" smtClean="0"/>
              <a:t>":</a:t>
            </a:r>
            <a:r>
              <a:rPr lang="bg-BG" sz="2800" dirty="0" smtClean="0"/>
              <a:t> </a:t>
            </a:r>
            <a:r>
              <a:rPr lang="en-US" sz="2800" dirty="0" smtClean="0"/>
              <a:t>return </a:t>
            </a:r>
            <a:r>
              <a:rPr lang="en-US" sz="2800" dirty="0"/>
              <a:t>x =&gt; x &lt; age;</a:t>
            </a:r>
          </a:p>
          <a:p>
            <a:r>
              <a:rPr lang="en-US" sz="2800" dirty="0"/>
              <a:t>   </a:t>
            </a:r>
            <a:r>
              <a:rPr lang="bg-BG" sz="2800" dirty="0" smtClean="0"/>
              <a:t> </a:t>
            </a:r>
            <a:r>
              <a:rPr lang="en-US" sz="2800" dirty="0" smtClean="0"/>
              <a:t>case </a:t>
            </a:r>
            <a:r>
              <a:rPr lang="en-US" sz="2800" dirty="0"/>
              <a:t>"older</a:t>
            </a:r>
            <a:r>
              <a:rPr lang="en-US" sz="2800" dirty="0" smtClean="0"/>
              <a:t>":</a:t>
            </a:r>
            <a:r>
              <a:rPr lang="bg-BG" sz="2800" dirty="0" smtClean="0"/>
              <a:t> </a:t>
            </a:r>
            <a:r>
              <a:rPr lang="en-US" sz="2800" dirty="0" smtClean="0"/>
              <a:t>return </a:t>
            </a:r>
            <a:r>
              <a:rPr lang="en-US" sz="2800" dirty="0"/>
              <a:t>x =&gt; x &gt; age;</a:t>
            </a:r>
          </a:p>
          <a:p>
            <a:r>
              <a:rPr lang="en-US" sz="2800" dirty="0"/>
              <a:t>   </a:t>
            </a:r>
            <a:r>
              <a:rPr lang="bg-BG" sz="2800" dirty="0" smtClean="0"/>
              <a:t> </a:t>
            </a:r>
            <a:r>
              <a:rPr lang="en-US" sz="2800" dirty="0" smtClean="0"/>
              <a:t>default:</a:t>
            </a:r>
            <a:r>
              <a:rPr lang="bg-BG" sz="2800" dirty="0" smtClean="0"/>
              <a:t> </a:t>
            </a:r>
            <a:r>
              <a:rPr lang="en-US" sz="2800" dirty="0" smtClean="0"/>
              <a:t>return </a:t>
            </a:r>
            <a:r>
              <a:rPr lang="en-US" sz="2800" dirty="0"/>
              <a:t>null;</a:t>
            </a:r>
          </a:p>
          <a:p>
            <a:r>
              <a:rPr lang="en-US" sz="2800" dirty="0"/>
              <a:t> </a:t>
            </a:r>
            <a:r>
              <a:rPr lang="bg-BG" sz="2800" dirty="0" smtClean="0"/>
              <a:t> </a:t>
            </a:r>
            <a:r>
              <a:rPr lang="en-US" sz="2800" dirty="0" smtClean="0"/>
              <a:t>}</a:t>
            </a:r>
            <a:endParaRPr lang="en-US" sz="2800" dirty="0"/>
          </a:p>
          <a:p>
            <a:r>
              <a:rPr lang="en-US" sz="2800" dirty="0" smtClean="0"/>
              <a:t>}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7741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(3)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933011"/>
            <a:ext cx="11468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public static Action&lt;</a:t>
            </a:r>
            <a:r>
              <a:rPr lang="en-US" sz="2600" dirty="0" err="1"/>
              <a:t>KeyValuePair</a:t>
            </a:r>
            <a:r>
              <a:rPr lang="en-US" sz="2600" dirty="0"/>
              <a:t>&lt;string, </a:t>
            </a:r>
            <a:r>
              <a:rPr lang="en-US" sz="2600" dirty="0" err="1"/>
              <a:t>int</a:t>
            </a:r>
            <a:r>
              <a:rPr lang="en-US" sz="2600" dirty="0"/>
              <a:t>&gt;&gt; </a:t>
            </a:r>
            <a:endParaRPr lang="bg-BG" sz="2600" dirty="0" smtClean="0"/>
          </a:p>
          <a:p>
            <a:r>
              <a:rPr lang="bg-BG" sz="2600" dirty="0"/>
              <a:t> </a:t>
            </a:r>
            <a:r>
              <a:rPr lang="bg-BG" sz="2600" dirty="0" smtClean="0"/>
              <a:t>                               </a:t>
            </a:r>
            <a:r>
              <a:rPr lang="en-US" sz="2600" dirty="0" err="1" smtClean="0"/>
              <a:t>CreatePrinter</a:t>
            </a:r>
            <a:r>
              <a:rPr lang="en-US" sz="2600" dirty="0" smtClean="0"/>
              <a:t>(string </a:t>
            </a:r>
            <a:r>
              <a:rPr lang="en-US" sz="2600" dirty="0"/>
              <a:t>format)</a:t>
            </a:r>
          </a:p>
          <a:p>
            <a:r>
              <a:rPr lang="en-US" sz="2600" dirty="0" smtClean="0"/>
              <a:t>{</a:t>
            </a:r>
            <a:endParaRPr lang="en-US" sz="2600" dirty="0"/>
          </a:p>
          <a:p>
            <a:r>
              <a:rPr lang="en-US" sz="2600" dirty="0"/>
              <a:t> </a:t>
            </a:r>
            <a:r>
              <a:rPr lang="bg-BG" sz="2600" dirty="0" smtClean="0"/>
              <a:t> </a:t>
            </a:r>
            <a:r>
              <a:rPr lang="en-US" sz="2600" dirty="0" smtClean="0"/>
              <a:t>switch </a:t>
            </a:r>
            <a:r>
              <a:rPr lang="en-US" sz="2600" dirty="0"/>
              <a:t>(format</a:t>
            </a:r>
            <a:r>
              <a:rPr lang="en-US" sz="2600" dirty="0" smtClean="0"/>
              <a:t>)</a:t>
            </a:r>
            <a:endParaRPr lang="bg-BG" sz="2600" dirty="0" smtClean="0"/>
          </a:p>
          <a:p>
            <a:r>
              <a:rPr lang="bg-BG" sz="2600" dirty="0"/>
              <a:t> </a:t>
            </a:r>
            <a:r>
              <a:rPr lang="bg-BG" sz="2600" dirty="0" smtClean="0"/>
              <a:t>   </a:t>
            </a:r>
            <a:r>
              <a:rPr lang="en-US" sz="2600" dirty="0" smtClean="0"/>
              <a:t>case </a:t>
            </a:r>
            <a:r>
              <a:rPr lang="en-US" sz="2600" dirty="0"/>
              <a:t>"name</a:t>
            </a:r>
            <a:r>
              <a:rPr lang="en-US" sz="2600" dirty="0" smtClean="0"/>
              <a:t>":</a:t>
            </a:r>
            <a:r>
              <a:rPr lang="bg-BG" sz="2600" dirty="0" smtClean="0"/>
              <a:t> </a:t>
            </a:r>
          </a:p>
          <a:p>
            <a:r>
              <a:rPr lang="bg-BG" sz="2600" dirty="0"/>
              <a:t> </a:t>
            </a:r>
            <a:r>
              <a:rPr lang="bg-BG" sz="2600" dirty="0" smtClean="0"/>
              <a:t>     </a:t>
            </a:r>
            <a:r>
              <a:rPr lang="en-US" sz="2600" dirty="0" smtClean="0"/>
              <a:t>return </a:t>
            </a:r>
            <a:r>
              <a:rPr lang="en-US" sz="2600" dirty="0"/>
              <a:t>person =&gt; </a:t>
            </a:r>
            <a:r>
              <a:rPr lang="en-US" sz="2600" dirty="0" err="1"/>
              <a:t>Console.WriteLine</a:t>
            </a:r>
            <a:r>
              <a:rPr lang="en-US" sz="2600" dirty="0"/>
              <a:t>($"{</a:t>
            </a:r>
            <a:r>
              <a:rPr lang="en-US" sz="2600" dirty="0" err="1"/>
              <a:t>person.Key</a:t>
            </a:r>
            <a:r>
              <a:rPr lang="en-US" sz="2600" dirty="0"/>
              <a:t>}");</a:t>
            </a:r>
          </a:p>
          <a:p>
            <a:r>
              <a:rPr lang="en-US" sz="2600" dirty="0"/>
              <a:t>   </a:t>
            </a:r>
            <a:r>
              <a:rPr lang="bg-BG" sz="2600" dirty="0" smtClean="0"/>
              <a:t> </a:t>
            </a:r>
            <a:r>
              <a:rPr lang="en-US" sz="2600" dirty="0" smtClean="0"/>
              <a:t>case </a:t>
            </a:r>
            <a:r>
              <a:rPr lang="en-US" sz="2600" dirty="0"/>
              <a:t>"age":</a:t>
            </a:r>
          </a:p>
          <a:p>
            <a:r>
              <a:rPr lang="en-US" sz="2600" dirty="0"/>
              <a:t>     </a:t>
            </a:r>
            <a:r>
              <a:rPr lang="bg-BG" sz="2600" dirty="0" smtClean="0"/>
              <a:t> </a:t>
            </a:r>
            <a:r>
              <a:rPr lang="en-US" sz="2600" dirty="0" smtClean="0"/>
              <a:t>return </a:t>
            </a:r>
            <a:r>
              <a:rPr lang="en-US" sz="2600" dirty="0"/>
              <a:t>person =&gt; </a:t>
            </a:r>
            <a:r>
              <a:rPr lang="en-US" sz="2600" dirty="0" err="1"/>
              <a:t>Console.WriteLine</a:t>
            </a:r>
            <a:r>
              <a:rPr lang="en-US" sz="2600" dirty="0"/>
              <a:t>($"{</a:t>
            </a:r>
            <a:r>
              <a:rPr lang="en-US" sz="2600" dirty="0" err="1"/>
              <a:t>person.Value</a:t>
            </a:r>
            <a:r>
              <a:rPr lang="en-US" sz="2600" dirty="0"/>
              <a:t>}");</a:t>
            </a:r>
          </a:p>
          <a:p>
            <a:r>
              <a:rPr lang="bg-BG" sz="2600" dirty="0" smtClean="0"/>
              <a:t>    </a:t>
            </a:r>
            <a:r>
              <a:rPr lang="en-US" sz="2600" dirty="0" smtClean="0"/>
              <a:t>case </a:t>
            </a:r>
            <a:r>
              <a:rPr lang="en-US" sz="2600" dirty="0"/>
              <a:t>"name age":</a:t>
            </a:r>
          </a:p>
          <a:p>
            <a:r>
              <a:rPr lang="en-US" sz="2600" dirty="0"/>
              <a:t>     </a:t>
            </a:r>
            <a:r>
              <a:rPr lang="bg-BG" sz="2600" dirty="0" smtClean="0"/>
              <a:t> </a:t>
            </a:r>
            <a:r>
              <a:rPr lang="en-US" sz="2600" dirty="0" smtClean="0"/>
              <a:t>return </a:t>
            </a:r>
            <a:r>
              <a:rPr lang="en-US" sz="2600" dirty="0"/>
              <a:t>person =&gt; </a:t>
            </a:r>
            <a:endParaRPr lang="bg-BG" sz="2600" dirty="0" smtClean="0"/>
          </a:p>
          <a:p>
            <a:r>
              <a:rPr lang="bg-BG" sz="2600" dirty="0" smtClean="0"/>
              <a:t>         </a:t>
            </a:r>
            <a:r>
              <a:rPr lang="en-US" sz="2600" dirty="0" err="1" smtClean="0"/>
              <a:t>Console.WriteLine</a:t>
            </a:r>
            <a:r>
              <a:rPr lang="en-US" sz="2600" dirty="0"/>
              <a:t>($"{</a:t>
            </a:r>
            <a:r>
              <a:rPr lang="en-US" sz="2600" dirty="0" err="1"/>
              <a:t>person.Key</a:t>
            </a:r>
            <a:r>
              <a:rPr lang="en-US" sz="2600" dirty="0"/>
              <a:t>} </a:t>
            </a:r>
            <a:r>
              <a:rPr lang="en-US" sz="2600" dirty="0" smtClean="0"/>
              <a:t>– {</a:t>
            </a:r>
            <a:r>
              <a:rPr lang="en-US" sz="2600" dirty="0" err="1"/>
              <a:t>person.Value</a:t>
            </a:r>
            <a:r>
              <a:rPr lang="en-US" sz="2600" dirty="0"/>
              <a:t>}");</a:t>
            </a:r>
          </a:p>
          <a:p>
            <a:r>
              <a:rPr lang="en-US" sz="2600" dirty="0"/>
              <a:t>    </a:t>
            </a:r>
            <a:r>
              <a:rPr lang="en-US" sz="2600" dirty="0" smtClean="0"/>
              <a:t>default:</a:t>
            </a:r>
            <a:r>
              <a:rPr lang="bg-BG" sz="2600" dirty="0" smtClean="0"/>
              <a:t> </a:t>
            </a:r>
            <a:r>
              <a:rPr lang="en-US" sz="2600" dirty="0" smtClean="0"/>
              <a:t>return </a:t>
            </a:r>
            <a:r>
              <a:rPr lang="en-US" sz="2600" dirty="0"/>
              <a:t>null;</a:t>
            </a:r>
          </a:p>
          <a:p>
            <a:r>
              <a:rPr lang="en-US" sz="2600" dirty="0" smtClean="0"/>
              <a:t>}</a:t>
            </a:r>
            <a:endParaRPr lang="en-US" sz="26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95720"/>
            <a:ext cx="1211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https://judge.softuni.bg/Contests/597/Functional-Programming-Lab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Functions to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9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/>
              <a:t>are anonymous functions used with delegates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Action&lt;T&gt;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void function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Func&lt;T, TResult&gt;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function that returns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TResult</a:t>
            </a:r>
            <a:r>
              <a:rPr lang="en-US" dirty="0"/>
              <a:t>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933" y="43434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30155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val="279793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Function?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2358288" y="1760186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(x) = x</a:t>
            </a:r>
            <a:r>
              <a:rPr lang="en-US" sz="72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62824" y="2261901"/>
            <a:ext cx="1485900" cy="666254"/>
          </a:xfrm>
          <a:prstGeom prst="wedgeRoundRectCallout">
            <a:avLst>
              <a:gd name="adj1" fmla="val 83891"/>
              <a:gd name="adj2" fmla="val -22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58288" y="3270044"/>
            <a:ext cx="1485900" cy="666254"/>
          </a:xfrm>
          <a:prstGeom prst="wedgeRoundRectCallout">
            <a:avLst>
              <a:gd name="adj1" fmla="val 11952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74058" y="3270044"/>
            <a:ext cx="1615553" cy="666254"/>
          </a:xfrm>
          <a:prstGeom prst="wedgeRoundRectCallout">
            <a:avLst>
              <a:gd name="adj1" fmla="val 2418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02425" y="1676400"/>
            <a:ext cx="4878387" cy="40764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6" name="Group 134"/>
          <p:cNvGraphicFramePr>
            <a:graphicFrameLocks/>
          </p:cNvGraphicFramePr>
          <p:nvPr>
            <p:extLst/>
          </p:nvPr>
        </p:nvGraphicFramePr>
        <p:xfrm>
          <a:off x="7230924" y="2507401"/>
          <a:ext cx="3821388" cy="299590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36695" y="1676401"/>
            <a:ext cx="136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292448" y="1676401"/>
            <a:ext cx="148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</a:t>
            </a:r>
            <a:r>
              <a:rPr lang="en-US" sz="4800" dirty="0" smtClean="0"/>
              <a:t>(x)</a:t>
            </a:r>
            <a:endParaRPr lang="en-US" sz="28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7835" y="4270512"/>
            <a:ext cx="5708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4000" dirty="0"/>
              <a:t> is a special relationship where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4000" dirty="0"/>
              <a:t> input has 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4000" dirty="0"/>
              <a:t> output.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5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3412" y="1752600"/>
            <a:ext cx="4733153" cy="2364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474282"/>
            <a:ext cx="2815442" cy="30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unnamed function </a:t>
            </a:r>
            <a:r>
              <a:rPr lang="en-US" dirty="0" smtClean="0"/>
              <a:t>with parameters and a body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Lambda syntax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-&gt;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Parameters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body holds the expression or statement  and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Lambda Expressions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3503612" y="2623069"/>
            <a:ext cx="7696199" cy="91588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7413" y="2665513"/>
            <a:ext cx="78485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parameters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-&gt;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body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93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/>
              <a:t>lambda expression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lambda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 smtClean="0"/>
              <a:t> parameters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</a:t>
            </a:r>
            <a:r>
              <a:rPr lang="en-US" dirty="0" smtClean="0"/>
              <a:t> parameters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3175" y="183942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System.out.println(msg);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3175" y="3211962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-&gt; { System.out.println(msg);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3175" y="453347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{ System.out.println("hi"); }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3175" y="5916637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y) -&gt; { return x + y; }</a:t>
            </a:r>
          </a:p>
        </p:txBody>
      </p:sp>
    </p:spTree>
    <p:extLst>
      <p:ext uri="{BB962C8B-B14F-4D97-AF65-F5344CB8AC3E}">
        <p14:creationId xmlns:p14="http://schemas.microsoft.com/office/powerpoint/2010/main" val="2322913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Integers from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even </a:t>
            </a:r>
            <a:r>
              <a:rPr lang="en-US" dirty="0" smtClean="0"/>
              <a:t>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sorted </a:t>
            </a:r>
            <a:r>
              <a:rPr lang="en-US" dirty="0" smtClean="0"/>
              <a:t>even </a:t>
            </a:r>
            <a:r>
              <a:rPr lang="en-US" dirty="0" smtClean="0"/>
              <a:t>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2 Lambda Expresions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Sort</a:t>
            </a:r>
            <a:r>
              <a:rPr lang="bg-BG" dirty="0" smtClean="0"/>
              <a:t> </a:t>
            </a:r>
            <a:r>
              <a:rPr lang="en-US" dirty="0" smtClean="0"/>
              <a:t>Even </a:t>
            </a:r>
            <a:r>
              <a:rPr lang="en-US" dirty="0" smtClean="0"/>
              <a:t>Numbers 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8012" y="1871629"/>
            <a:ext cx="624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55441" y="3538696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5" name="Left Arrow 4"/>
          <p:cNvSpPr/>
          <p:nvPr/>
        </p:nvSpPr>
        <p:spPr>
          <a:xfrm rot="16200000">
            <a:off x="8000281" y="2699098"/>
            <a:ext cx="685800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54" y="4083461"/>
            <a:ext cx="2230613" cy="223061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55441" y="5198767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2, 2, 4, 4,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8099310" y="4359845"/>
            <a:ext cx="685799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7684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5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1456</Words>
  <Application>Microsoft Office PowerPoint</Application>
  <PresentationFormat>Custom</PresentationFormat>
  <Paragraphs>334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5_SoftUni 16x9</vt:lpstr>
      <vt:lpstr>Functional Programming</vt:lpstr>
      <vt:lpstr>Table of Contents</vt:lpstr>
      <vt:lpstr>Questions</vt:lpstr>
      <vt:lpstr>Functional Programming</vt:lpstr>
      <vt:lpstr>What is Function?</vt:lpstr>
      <vt:lpstr>Lambda Expressions</vt:lpstr>
      <vt:lpstr>Lambda Expressions</vt:lpstr>
      <vt:lpstr>Lambda Expressions (2)</vt:lpstr>
      <vt:lpstr>Problem: Sort Even Numbers </vt:lpstr>
      <vt:lpstr>Solution: Sort Odd Numbers</vt:lpstr>
      <vt:lpstr>Lambda Expressions</vt:lpstr>
      <vt:lpstr>Functions</vt:lpstr>
      <vt:lpstr>C# Func</vt:lpstr>
      <vt:lpstr>Func&lt;T, TResult&gt;</vt:lpstr>
      <vt:lpstr>Action&lt;T&gt;</vt:lpstr>
      <vt:lpstr>Problem: Sum Numbers </vt:lpstr>
      <vt:lpstr>Solution: Sum Numbers</vt:lpstr>
      <vt:lpstr>Problem: Count Uppercase Words</vt:lpstr>
      <vt:lpstr>Solution: Count Uppercase Words</vt:lpstr>
      <vt:lpstr>Problem: Add VAT</vt:lpstr>
      <vt:lpstr>Solution: Add VAT</vt:lpstr>
      <vt:lpstr>Action&lt;T&gt; and Func&lt;T&gt;</vt:lpstr>
      <vt:lpstr>Passing Functions to Method</vt:lpstr>
      <vt:lpstr>Problem: Filter by Age</vt:lpstr>
      <vt:lpstr>Solution: Filter by Age</vt:lpstr>
      <vt:lpstr>Solution: Filter by Age (2)</vt:lpstr>
      <vt:lpstr>Solution: Filter by Age (3)</vt:lpstr>
      <vt:lpstr>Passing Functions to Method</vt:lpstr>
      <vt:lpstr>Summary</vt:lpstr>
      <vt:lpstr>Functional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2017-06-13T10:53:08Z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